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Inter SemiBold"/>
      <p:regular r:id="rId20"/>
      <p:bold r:id="rId21"/>
      <p:italic r:id="rId22"/>
      <p:boldItalic r:id="rId23"/>
    </p:embeddedFont>
    <p:embeddedFont>
      <p:font typeface="Inter Light"/>
      <p:regular r:id="rId24"/>
      <p:bold r:id="rId25"/>
      <p:italic r:id="rId26"/>
      <p:boldItalic r:id="rId27"/>
    </p:embeddedFont>
    <p:embeddedFont>
      <p:font typeface="Int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SemiBold-regular.fntdata"/><Relationship Id="rId22" Type="http://schemas.openxmlformats.org/officeDocument/2006/relationships/font" Target="fonts/InterSemiBold-italic.fntdata"/><Relationship Id="rId21" Type="http://schemas.openxmlformats.org/officeDocument/2006/relationships/font" Target="fonts/InterSemiBold-bold.fntdata"/><Relationship Id="rId24" Type="http://schemas.openxmlformats.org/officeDocument/2006/relationships/font" Target="fonts/InterLight-regular.fntdata"/><Relationship Id="rId23" Type="http://schemas.openxmlformats.org/officeDocument/2006/relationships/font" Target="fonts/Inter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Light-italic.fntdata"/><Relationship Id="rId25" Type="http://schemas.openxmlformats.org/officeDocument/2006/relationships/font" Target="fonts/InterLight-bold.fntdata"/><Relationship Id="rId28" Type="http://schemas.openxmlformats.org/officeDocument/2006/relationships/font" Target="fonts/Inter-regular.fntdata"/><Relationship Id="rId27" Type="http://schemas.openxmlformats.org/officeDocument/2006/relationships/font" Target="fonts/Inter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boldItalic.fntdata"/><Relationship Id="rId30" Type="http://schemas.openxmlformats.org/officeDocument/2006/relationships/font" Target="fonts/Int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ff4a519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ff4a519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52e8e6195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52e8e6195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52e8e6195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52e8e6195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52e8e619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52e8e619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050d8e9d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050d8e9d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4ff4a51914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4ff4a51914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4ff4a51914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4ff4a51914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4ff4a51914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4ff4a51914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4ff4a51914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4ff4a51914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4ff4a51914_1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4ff4a51914_1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ff4a51914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4ff4a51914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52e8e619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52e8e619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4ff4a51914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4ff4a51914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4ff4a51914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4ff4a51914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1204425" y="2814875"/>
            <a:ext cx="6486000" cy="12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Workforce Needs For Maryland</a:t>
            </a:r>
            <a:endParaRPr sz="25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300">
                <a:latin typeface="Times New Roman"/>
                <a:ea typeface="Times New Roman"/>
                <a:cs typeface="Times New Roman"/>
                <a:sym typeface="Times New Roman"/>
              </a:rPr>
              <a:t>Catalog of professional workforce needs for the State of Maryland that align to the skills and knowledge of The University of Maryland’s College of Information graduates.</a:t>
            </a:r>
            <a:endParaRPr sz="2400">
              <a:latin typeface="Times New Roman"/>
              <a:ea typeface="Times New Roman"/>
              <a:cs typeface="Times New Roman"/>
              <a:sym typeface="Times New Roman"/>
            </a:endParaRPr>
          </a:p>
        </p:txBody>
      </p:sp>
      <p:pic>
        <p:nvPicPr>
          <p:cNvPr descr="Abstract image of blue ribbons on a black background." id="340" name="Google Shape;340;p41"/>
          <p:cNvPicPr preferRelativeResize="0"/>
          <p:nvPr>
            <p:ph idx="3" type="pic"/>
          </p:nvPr>
        </p:nvPicPr>
        <p:blipFill rotWithShape="1">
          <a:blip r:embed="rId3">
            <a:alphaModFix/>
          </a:blip>
          <a:srcRect b="0" l="12943" r="32255" t="0"/>
          <a:stretch/>
        </p:blipFill>
        <p:spPr>
          <a:xfrm>
            <a:off x="0" y="248175"/>
            <a:ext cx="9144000" cy="1333200"/>
          </a:xfrm>
          <a:prstGeom prst="roundRect">
            <a:avLst>
              <a:gd fmla="val 16667" name="adj"/>
            </a:avLst>
          </a:prstGeom>
        </p:spPr>
      </p:pic>
      <p:pic>
        <p:nvPicPr>
          <p:cNvPr id="341" name="Google Shape;341;p41" title="download.png"/>
          <p:cNvPicPr preferRelativeResize="0"/>
          <p:nvPr/>
        </p:nvPicPr>
        <p:blipFill>
          <a:blip r:embed="rId4">
            <a:alphaModFix/>
          </a:blip>
          <a:stretch>
            <a:fillRect/>
          </a:stretch>
        </p:blipFill>
        <p:spPr>
          <a:xfrm>
            <a:off x="2698488" y="1279925"/>
            <a:ext cx="3497864" cy="1051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0"/>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0"/>
          <p:cNvSpPr/>
          <p:nvPr>
            <p:ph idx="3" type="pic"/>
          </p:nvPr>
        </p:nvSpPr>
        <p:spPr>
          <a:xfrm>
            <a:off x="5039775" y="196800"/>
            <a:ext cx="3905400" cy="4749900"/>
          </a:xfrm>
          <a:prstGeom prst="roundRect">
            <a:avLst>
              <a:gd fmla="val 16667" name="adj"/>
            </a:avLst>
          </a:prstGeom>
        </p:spPr>
      </p:sp>
      <p:pic>
        <p:nvPicPr>
          <p:cNvPr id="417" name="Google Shape;417;p50" title="Screenshot 2025-05-01 160010.png"/>
          <p:cNvPicPr preferRelativeResize="0"/>
          <p:nvPr/>
        </p:nvPicPr>
        <p:blipFill>
          <a:blip r:embed="rId3">
            <a:alphaModFix/>
          </a:blip>
          <a:stretch>
            <a:fillRect/>
          </a:stretch>
        </p:blipFill>
        <p:spPr>
          <a:xfrm>
            <a:off x="0" y="32548"/>
            <a:ext cx="9144000" cy="50784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1"/>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p:nvPr>
            <p:ph idx="3" type="pic"/>
          </p:nvPr>
        </p:nvSpPr>
        <p:spPr>
          <a:xfrm>
            <a:off x="5039775" y="196800"/>
            <a:ext cx="3905400" cy="4749900"/>
          </a:xfrm>
          <a:prstGeom prst="roundRect">
            <a:avLst>
              <a:gd fmla="val 16667" name="adj"/>
            </a:avLst>
          </a:prstGeom>
        </p:spPr>
      </p:sp>
      <p:pic>
        <p:nvPicPr>
          <p:cNvPr id="425" name="Google Shape;425;p51"/>
          <p:cNvPicPr preferRelativeResize="0"/>
          <p:nvPr/>
        </p:nvPicPr>
        <p:blipFill>
          <a:blip r:embed="rId3">
            <a:alphaModFix/>
          </a:blip>
          <a:stretch>
            <a:fillRect/>
          </a:stretch>
        </p:blipFill>
        <p:spPr>
          <a:xfrm>
            <a:off x="0" y="49024"/>
            <a:ext cx="9143999" cy="50454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2"/>
          <p:cNvSpPr/>
          <p:nvPr>
            <p:ph idx="3" type="pic"/>
          </p:nvPr>
        </p:nvSpPr>
        <p:spPr>
          <a:xfrm>
            <a:off x="5039775" y="196800"/>
            <a:ext cx="3905400" cy="4749900"/>
          </a:xfrm>
          <a:prstGeom prst="roundRect">
            <a:avLst>
              <a:gd fmla="val 16667" name="adj"/>
            </a:avLst>
          </a:prstGeom>
        </p:spPr>
      </p:sp>
      <p:pic>
        <p:nvPicPr>
          <p:cNvPr id="433" name="Google Shape;433;p52" title="Screenshot 2025-05-01 160025.png"/>
          <p:cNvPicPr preferRelativeResize="0"/>
          <p:nvPr/>
        </p:nvPicPr>
        <p:blipFill>
          <a:blip r:embed="rId3">
            <a:alphaModFix/>
          </a:blip>
          <a:stretch>
            <a:fillRect/>
          </a:stretch>
        </p:blipFill>
        <p:spPr>
          <a:xfrm>
            <a:off x="0" y="3572"/>
            <a:ext cx="9144000" cy="51363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type="title"/>
          </p:nvPr>
        </p:nvSpPr>
        <p:spPr>
          <a:xfrm>
            <a:off x="274800" y="2458524"/>
            <a:ext cx="8594400" cy="22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Key Findings</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Fastest growing occupation in Maryland short term (2022-2025) is Data Scientist. Projected growth of 10.67%.</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Fastest growing related occupations in Maryland long term (2025-2032) are Data Scientist and Information Security Analyst. Projected growth of 39.32% and 38.81% respectively.</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UMD’s Information Science program directly prepares students for these occupations through specialized courses in programming, data science, statistics, information assurance, and cybersecurity policy, aligning academic training with Maryland’s fastest growing tech occupations.</a:t>
            </a:r>
            <a:endParaRPr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b="0" sz="1300">
              <a:latin typeface="Times New Roman"/>
              <a:ea typeface="Times New Roman"/>
              <a:cs typeface="Times New Roman"/>
              <a:sym typeface="Times New Roman"/>
            </a:endParaRPr>
          </a:p>
          <a:p>
            <a:pPr indent="0" lvl="0" marL="0" rtl="0" algn="ctr">
              <a:spcBef>
                <a:spcPts val="0"/>
              </a:spcBef>
              <a:spcAft>
                <a:spcPts val="0"/>
              </a:spcAft>
              <a:buNone/>
            </a:pPr>
            <a:r>
              <a:t/>
            </a:r>
            <a:endParaRPr sz="1300">
              <a:latin typeface="Times New Roman"/>
              <a:ea typeface="Times New Roman"/>
              <a:cs typeface="Times New Roman"/>
              <a:sym typeface="Times New Roman"/>
            </a:endParaRPr>
          </a:p>
        </p:txBody>
      </p:sp>
      <p:pic>
        <p:nvPicPr>
          <p:cNvPr descr="Abstract image of blue ribbons on a black background." id="439" name="Google Shape;439;p53"/>
          <p:cNvPicPr preferRelativeResize="0"/>
          <p:nvPr>
            <p:ph idx="3" type="pic"/>
          </p:nvPr>
        </p:nvPicPr>
        <p:blipFill rotWithShape="1">
          <a:blip r:embed="rId3">
            <a:alphaModFix/>
          </a:blip>
          <a:srcRect b="0" l="12943" r="32255" t="0"/>
          <a:stretch/>
        </p:blipFill>
        <p:spPr>
          <a:xfrm>
            <a:off x="0" y="248175"/>
            <a:ext cx="9144000" cy="1333200"/>
          </a:xfrm>
          <a:prstGeom prst="roundRect">
            <a:avLst>
              <a:gd fmla="val 16667" name="adj"/>
            </a:avLst>
          </a:prstGeom>
        </p:spPr>
      </p:pic>
      <p:pic>
        <p:nvPicPr>
          <p:cNvPr id="440" name="Google Shape;440;p53" title="download.png"/>
          <p:cNvPicPr preferRelativeResize="0"/>
          <p:nvPr/>
        </p:nvPicPr>
        <p:blipFill>
          <a:blip r:embed="rId4">
            <a:alphaModFix/>
          </a:blip>
          <a:stretch>
            <a:fillRect/>
          </a:stretch>
        </p:blipFill>
        <p:spPr>
          <a:xfrm>
            <a:off x="2698488" y="1279925"/>
            <a:ext cx="3497864" cy="105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4"/>
          <p:cNvSpPr txBox="1"/>
          <p:nvPr>
            <p:ph type="title"/>
          </p:nvPr>
        </p:nvSpPr>
        <p:spPr>
          <a:xfrm>
            <a:off x="1255263" y="2940675"/>
            <a:ext cx="6486000" cy="12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Workforce Needs For Maryland</a:t>
            </a:r>
            <a:endParaRPr sz="2500">
              <a:latin typeface="Times New Roman"/>
              <a:ea typeface="Times New Roman"/>
              <a:cs typeface="Times New Roman"/>
              <a:sym typeface="Times New Roman"/>
            </a:endParaRPr>
          </a:p>
          <a:p>
            <a:pPr indent="0" lvl="0" marL="0" rtl="0" algn="ctr">
              <a:spcBef>
                <a:spcPts val="0"/>
              </a:spcBef>
              <a:spcAft>
                <a:spcPts val="0"/>
              </a:spcAft>
              <a:buNone/>
            </a:pPr>
            <a:r>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400">
                <a:latin typeface="Times New Roman"/>
                <a:ea typeface="Times New Roman"/>
                <a:cs typeface="Times New Roman"/>
                <a:sym typeface="Times New Roman"/>
              </a:rPr>
              <a:t>Catalog of professional workforce needs for the State of Maryland that align to the skills and knowledge of College of Information graduates.</a:t>
            </a:r>
            <a:endParaRPr sz="2500">
              <a:latin typeface="Times New Roman"/>
              <a:ea typeface="Times New Roman"/>
              <a:cs typeface="Times New Roman"/>
              <a:sym typeface="Times New Roman"/>
            </a:endParaRPr>
          </a:p>
        </p:txBody>
      </p:sp>
      <p:pic>
        <p:nvPicPr>
          <p:cNvPr descr="Abstract image of blue ribbons on a black background." id="446" name="Google Shape;446;p54"/>
          <p:cNvPicPr preferRelativeResize="0"/>
          <p:nvPr>
            <p:ph idx="3" type="pic"/>
          </p:nvPr>
        </p:nvPicPr>
        <p:blipFill rotWithShape="1">
          <a:blip r:embed="rId3">
            <a:alphaModFix/>
          </a:blip>
          <a:srcRect b="0" l="12943" r="32255" t="0"/>
          <a:stretch/>
        </p:blipFill>
        <p:spPr>
          <a:xfrm>
            <a:off x="0" y="248175"/>
            <a:ext cx="9144000" cy="1823100"/>
          </a:xfrm>
          <a:prstGeom prst="roundRect">
            <a:avLst>
              <a:gd fmla="val 16667" name="adj"/>
            </a:avLst>
          </a:prstGeom>
        </p:spPr>
      </p:pic>
      <p:pic>
        <p:nvPicPr>
          <p:cNvPr id="447" name="Google Shape;447;p54" title="download.png"/>
          <p:cNvPicPr preferRelativeResize="0"/>
          <p:nvPr/>
        </p:nvPicPr>
        <p:blipFill>
          <a:blip r:embed="rId4">
            <a:alphaModFix/>
          </a:blip>
          <a:stretch>
            <a:fillRect/>
          </a:stretch>
        </p:blipFill>
        <p:spPr>
          <a:xfrm>
            <a:off x="2749325" y="1439450"/>
            <a:ext cx="3497864" cy="105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2"/>
          <p:cNvSpPr txBox="1"/>
          <p:nvPr>
            <p:ph type="title"/>
          </p:nvPr>
        </p:nvSpPr>
        <p:spPr>
          <a:xfrm>
            <a:off x="274800" y="2458524"/>
            <a:ext cx="8594400" cy="22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Key Findings</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Fastest growing occupation in Maryland short term (2022-2025) is Data Scientist. Projected growth of 10.67%.</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Fastest growing related occupations in Maryland long term (2025-2032) are Data Scientist and Information Security Analyst. Projected growth of 39.32% and 38.81% respectively.</a:t>
            </a:r>
            <a:endParaRPr sz="1300">
              <a:latin typeface="Times New Roman"/>
              <a:ea typeface="Times New Roman"/>
              <a:cs typeface="Times New Roman"/>
              <a:sym typeface="Times New Roman"/>
            </a:endParaRPr>
          </a:p>
          <a:p>
            <a:pPr indent="-311150" lvl="0" marL="457200" rtl="0" algn="l">
              <a:lnSpc>
                <a:spcPct val="100000"/>
              </a:lnSpc>
              <a:spcBef>
                <a:spcPts val="1000"/>
              </a:spcBef>
              <a:spcAft>
                <a:spcPts val="0"/>
              </a:spcAft>
              <a:buSzPts val="1300"/>
              <a:buFont typeface="Times New Roman"/>
              <a:buChar char="➔"/>
            </a:pPr>
            <a:r>
              <a:rPr lang="en" sz="1300">
                <a:latin typeface="Times New Roman"/>
                <a:ea typeface="Times New Roman"/>
                <a:cs typeface="Times New Roman"/>
                <a:sym typeface="Times New Roman"/>
              </a:rPr>
              <a:t>UMD’s Information Science program directly prepares students for these occupations through specialized courses in programming, data science, statistics, information assurance, and cybersecurity policy, aligning academic training with Maryland’s fastest growing tech occupations.</a:t>
            </a:r>
            <a:endParaRPr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b="0" sz="1300">
              <a:latin typeface="Times New Roman"/>
              <a:ea typeface="Times New Roman"/>
              <a:cs typeface="Times New Roman"/>
              <a:sym typeface="Times New Roman"/>
            </a:endParaRPr>
          </a:p>
          <a:p>
            <a:pPr indent="0" lvl="0" marL="0" rtl="0" algn="ctr">
              <a:spcBef>
                <a:spcPts val="0"/>
              </a:spcBef>
              <a:spcAft>
                <a:spcPts val="0"/>
              </a:spcAft>
              <a:buNone/>
            </a:pPr>
            <a:r>
              <a:t/>
            </a:r>
            <a:endParaRPr sz="1300">
              <a:latin typeface="Times New Roman"/>
              <a:ea typeface="Times New Roman"/>
              <a:cs typeface="Times New Roman"/>
              <a:sym typeface="Times New Roman"/>
            </a:endParaRPr>
          </a:p>
        </p:txBody>
      </p:sp>
      <p:pic>
        <p:nvPicPr>
          <p:cNvPr descr="Abstract image of blue ribbons on a black background." id="347" name="Google Shape;347;p42"/>
          <p:cNvPicPr preferRelativeResize="0"/>
          <p:nvPr>
            <p:ph idx="3" type="pic"/>
          </p:nvPr>
        </p:nvPicPr>
        <p:blipFill rotWithShape="1">
          <a:blip r:embed="rId3">
            <a:alphaModFix/>
          </a:blip>
          <a:srcRect b="0" l="12943" r="32255" t="0"/>
          <a:stretch/>
        </p:blipFill>
        <p:spPr>
          <a:xfrm>
            <a:off x="0" y="248175"/>
            <a:ext cx="9144000" cy="1333200"/>
          </a:xfrm>
          <a:prstGeom prst="roundRect">
            <a:avLst>
              <a:gd fmla="val 16667" name="adj"/>
            </a:avLst>
          </a:prstGeom>
        </p:spPr>
      </p:pic>
      <p:pic>
        <p:nvPicPr>
          <p:cNvPr id="348" name="Google Shape;348;p42" title="download.png"/>
          <p:cNvPicPr preferRelativeResize="0"/>
          <p:nvPr/>
        </p:nvPicPr>
        <p:blipFill>
          <a:blip r:embed="rId4">
            <a:alphaModFix/>
          </a:blip>
          <a:stretch>
            <a:fillRect/>
          </a:stretch>
        </p:blipFill>
        <p:spPr>
          <a:xfrm>
            <a:off x="2698488" y="1279925"/>
            <a:ext cx="3497864" cy="1051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3"/>
          <p:cNvPicPr preferRelativeResize="0"/>
          <p:nvPr/>
        </p:nvPicPr>
        <p:blipFill>
          <a:blip r:embed="rId3">
            <a:alphaModFix/>
          </a:blip>
          <a:stretch>
            <a:fillRect/>
          </a:stretch>
        </p:blipFill>
        <p:spPr>
          <a:xfrm>
            <a:off x="102300" y="39863"/>
            <a:ext cx="8939400" cy="5063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44"/>
          <p:cNvSpPr txBox="1"/>
          <p:nvPr>
            <p:ph type="title"/>
          </p:nvPr>
        </p:nvSpPr>
        <p:spPr>
          <a:xfrm>
            <a:off x="2276700" y="315850"/>
            <a:ext cx="459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Short</a:t>
            </a:r>
            <a:r>
              <a:rPr lang="en" sz="1600">
                <a:latin typeface="Times New Roman"/>
                <a:ea typeface="Times New Roman"/>
                <a:cs typeface="Times New Roman"/>
                <a:sym typeface="Times New Roman"/>
              </a:rPr>
              <a:t> Term Occupational Projections (2022-2025)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pic>
        <p:nvPicPr>
          <p:cNvPr id="360" name="Google Shape;360;p44"/>
          <p:cNvPicPr preferRelativeResize="0"/>
          <p:nvPr/>
        </p:nvPicPr>
        <p:blipFill rotWithShape="1">
          <a:blip r:embed="rId3">
            <a:alphaModFix/>
          </a:blip>
          <a:srcRect b="15667" l="830" r="35267" t="14882"/>
          <a:stretch/>
        </p:blipFill>
        <p:spPr>
          <a:xfrm>
            <a:off x="2499063" y="1198300"/>
            <a:ext cx="3990325" cy="3464925"/>
          </a:xfrm>
          <a:prstGeom prst="rect">
            <a:avLst/>
          </a:prstGeom>
          <a:noFill/>
          <a:ln>
            <a:noFill/>
          </a:ln>
        </p:spPr>
      </p:pic>
      <p:sp>
        <p:nvSpPr>
          <p:cNvPr id="361" name="Google Shape;361;p44"/>
          <p:cNvSpPr txBox="1"/>
          <p:nvPr/>
        </p:nvSpPr>
        <p:spPr>
          <a:xfrm>
            <a:off x="1985475" y="656300"/>
            <a:ext cx="50175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Top 10 Growing Occupations with Educational Value Short Term (2022-2025)</a:t>
            </a:r>
            <a:endParaRPr sz="1200">
              <a:solidFill>
                <a:schemeClr val="lt1"/>
              </a:solidFill>
              <a:latin typeface="Times New Roman"/>
              <a:ea typeface="Times New Roman"/>
              <a:cs typeface="Times New Roman"/>
              <a:sym typeface="Times New Roman"/>
            </a:endParaRPr>
          </a:p>
        </p:txBody>
      </p:sp>
      <p:sp>
        <p:nvSpPr>
          <p:cNvPr id="362" name="Google Shape;362;p44"/>
          <p:cNvSpPr txBox="1"/>
          <p:nvPr/>
        </p:nvSpPr>
        <p:spPr>
          <a:xfrm>
            <a:off x="3067725" y="4663225"/>
            <a:ext cx="28530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(labor.maryland.gov/lmi/iandoproj/)</a:t>
            </a:r>
            <a:endParaRPr sz="10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45"/>
          <p:cNvSpPr txBox="1"/>
          <p:nvPr>
            <p:ph type="title"/>
          </p:nvPr>
        </p:nvSpPr>
        <p:spPr>
          <a:xfrm>
            <a:off x="2276700" y="315850"/>
            <a:ext cx="45906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Short Term Occupational Projections (2023-2025)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sp>
        <p:nvSpPr>
          <p:cNvPr id="369" name="Google Shape;369;p45"/>
          <p:cNvSpPr txBox="1"/>
          <p:nvPr/>
        </p:nvSpPr>
        <p:spPr>
          <a:xfrm>
            <a:off x="2829000" y="747575"/>
            <a:ext cx="34860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Times New Roman"/>
                <a:ea typeface="Times New Roman"/>
                <a:cs typeface="Times New Roman"/>
                <a:sym typeface="Times New Roman"/>
              </a:rPr>
              <a:t>Relevant Employment Projection</a:t>
            </a:r>
            <a:endParaRPr sz="1200">
              <a:solidFill>
                <a:schemeClr val="lt1"/>
              </a:solidFill>
              <a:latin typeface="Times New Roman"/>
              <a:ea typeface="Times New Roman"/>
              <a:cs typeface="Times New Roman"/>
              <a:sym typeface="Times New Roman"/>
            </a:endParaRPr>
          </a:p>
        </p:txBody>
      </p:sp>
      <p:pic>
        <p:nvPicPr>
          <p:cNvPr id="370" name="Google Shape;370;p45"/>
          <p:cNvPicPr preferRelativeResize="0"/>
          <p:nvPr/>
        </p:nvPicPr>
        <p:blipFill rotWithShape="1">
          <a:blip r:embed="rId3">
            <a:alphaModFix/>
          </a:blip>
          <a:srcRect b="6080" l="539" r="1315" t="41274"/>
          <a:stretch/>
        </p:blipFill>
        <p:spPr>
          <a:xfrm>
            <a:off x="2290200" y="1216825"/>
            <a:ext cx="4563600" cy="1958375"/>
          </a:xfrm>
          <a:prstGeom prst="rect">
            <a:avLst/>
          </a:prstGeom>
          <a:noFill/>
          <a:ln>
            <a:noFill/>
          </a:ln>
        </p:spPr>
      </p:pic>
      <p:pic>
        <p:nvPicPr>
          <p:cNvPr id="371" name="Google Shape;371;p45"/>
          <p:cNvPicPr preferRelativeResize="0"/>
          <p:nvPr/>
        </p:nvPicPr>
        <p:blipFill rotWithShape="1">
          <a:blip r:embed="rId4">
            <a:alphaModFix/>
          </a:blip>
          <a:srcRect b="40923" l="536" r="1854" t="49051"/>
          <a:stretch/>
        </p:blipFill>
        <p:spPr>
          <a:xfrm>
            <a:off x="2290201" y="3175200"/>
            <a:ext cx="4563600" cy="393600"/>
          </a:xfrm>
          <a:prstGeom prst="rect">
            <a:avLst/>
          </a:prstGeom>
          <a:noFill/>
          <a:ln>
            <a:noFill/>
          </a:ln>
        </p:spPr>
      </p:pic>
      <p:pic>
        <p:nvPicPr>
          <p:cNvPr id="372" name="Google Shape;372;p45"/>
          <p:cNvPicPr preferRelativeResize="0"/>
          <p:nvPr/>
        </p:nvPicPr>
        <p:blipFill rotWithShape="1">
          <a:blip r:embed="rId5">
            <a:alphaModFix/>
          </a:blip>
          <a:srcRect b="32354" l="438" r="2181" t="48715"/>
          <a:stretch/>
        </p:blipFill>
        <p:spPr>
          <a:xfrm>
            <a:off x="2290200" y="3568800"/>
            <a:ext cx="4563600" cy="690700"/>
          </a:xfrm>
          <a:prstGeom prst="rect">
            <a:avLst/>
          </a:prstGeom>
          <a:noFill/>
          <a:ln>
            <a:noFill/>
          </a:ln>
        </p:spPr>
      </p:pic>
      <p:sp>
        <p:nvSpPr>
          <p:cNvPr id="373" name="Google Shape;373;p45"/>
          <p:cNvSpPr txBox="1"/>
          <p:nvPr/>
        </p:nvSpPr>
        <p:spPr>
          <a:xfrm>
            <a:off x="3145500" y="4307825"/>
            <a:ext cx="28530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(labor.maryland.gov/lmi/iandoproj/)</a:t>
            </a:r>
            <a:endParaRPr sz="1000">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46"/>
          <p:cNvSpPr txBox="1"/>
          <p:nvPr>
            <p:ph type="title"/>
          </p:nvPr>
        </p:nvSpPr>
        <p:spPr>
          <a:xfrm>
            <a:off x="2276700" y="315850"/>
            <a:ext cx="45906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Long</a:t>
            </a:r>
            <a:r>
              <a:rPr lang="en" sz="1600">
                <a:latin typeface="Times New Roman"/>
                <a:ea typeface="Times New Roman"/>
                <a:cs typeface="Times New Roman"/>
                <a:sym typeface="Times New Roman"/>
              </a:rPr>
              <a:t> Term Occupational Projections (2023-2032)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p>
        </p:txBody>
      </p:sp>
      <p:sp>
        <p:nvSpPr>
          <p:cNvPr id="380" name="Google Shape;380;p46"/>
          <p:cNvSpPr txBox="1"/>
          <p:nvPr/>
        </p:nvSpPr>
        <p:spPr>
          <a:xfrm>
            <a:off x="2072400" y="694650"/>
            <a:ext cx="49992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Top 10 Growing Occupations with Educational Value Long Term (2022-2032)</a:t>
            </a:r>
            <a:endParaRPr sz="1200">
              <a:solidFill>
                <a:schemeClr val="lt1"/>
              </a:solidFill>
              <a:latin typeface="Times New Roman"/>
              <a:ea typeface="Times New Roman"/>
              <a:cs typeface="Times New Roman"/>
              <a:sym typeface="Times New Roman"/>
            </a:endParaRPr>
          </a:p>
        </p:txBody>
      </p:sp>
      <p:pic>
        <p:nvPicPr>
          <p:cNvPr id="381" name="Google Shape;381;p46"/>
          <p:cNvPicPr preferRelativeResize="0"/>
          <p:nvPr/>
        </p:nvPicPr>
        <p:blipFill rotWithShape="1">
          <a:blip r:embed="rId3">
            <a:alphaModFix/>
          </a:blip>
          <a:srcRect b="0" l="0" r="14346" t="17115"/>
          <a:stretch/>
        </p:blipFill>
        <p:spPr>
          <a:xfrm>
            <a:off x="2358625" y="1204100"/>
            <a:ext cx="4426750" cy="3405025"/>
          </a:xfrm>
          <a:prstGeom prst="rect">
            <a:avLst/>
          </a:prstGeom>
          <a:noFill/>
          <a:ln>
            <a:noFill/>
          </a:ln>
        </p:spPr>
      </p:pic>
      <p:sp>
        <p:nvSpPr>
          <p:cNvPr id="382" name="Google Shape;382;p46"/>
          <p:cNvSpPr txBox="1"/>
          <p:nvPr/>
        </p:nvSpPr>
        <p:spPr>
          <a:xfrm>
            <a:off x="3067725" y="4663225"/>
            <a:ext cx="28530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(labor.maryland.gov/lmi/iandoproj/)</a:t>
            </a:r>
            <a:endParaRPr sz="1000">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7"/>
          <p:cNvPicPr preferRelativeResize="0"/>
          <p:nvPr/>
        </p:nvPicPr>
        <p:blipFill>
          <a:blip r:embed="rId3">
            <a:alphaModFix/>
          </a:blip>
          <a:stretch>
            <a:fillRect/>
          </a:stretch>
        </p:blipFill>
        <p:spPr>
          <a:xfrm>
            <a:off x="116700" y="110162"/>
            <a:ext cx="8910601" cy="4923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3" name="Google Shape;393;p48"/>
          <p:cNvSpPr txBox="1"/>
          <p:nvPr>
            <p:ph type="title"/>
          </p:nvPr>
        </p:nvSpPr>
        <p:spPr>
          <a:xfrm>
            <a:off x="2276700" y="315850"/>
            <a:ext cx="4590600" cy="5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Data Scientists Workforce Needs</a:t>
            </a:r>
            <a:endParaRPr sz="1600"/>
          </a:p>
        </p:txBody>
      </p:sp>
      <p:sp>
        <p:nvSpPr>
          <p:cNvPr id="394" name="Google Shape;394;p48"/>
          <p:cNvSpPr txBox="1"/>
          <p:nvPr/>
        </p:nvSpPr>
        <p:spPr>
          <a:xfrm>
            <a:off x="720675" y="643325"/>
            <a:ext cx="7453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395" name="Google Shape;395;p48"/>
          <p:cNvSpPr txBox="1"/>
          <p:nvPr/>
        </p:nvSpPr>
        <p:spPr>
          <a:xfrm>
            <a:off x="2732325" y="1370675"/>
            <a:ext cx="34860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p:txBody>
      </p:sp>
      <p:sp>
        <p:nvSpPr>
          <p:cNvPr id="396" name="Google Shape;396;p48"/>
          <p:cNvSpPr txBox="1"/>
          <p:nvPr/>
        </p:nvSpPr>
        <p:spPr>
          <a:xfrm>
            <a:off x="272750" y="998550"/>
            <a:ext cx="4119600" cy="33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accent1"/>
                </a:solidFill>
                <a:latin typeface="Times New Roman"/>
                <a:ea typeface="Times New Roman"/>
                <a:cs typeface="Times New Roman"/>
                <a:sym typeface="Times New Roman"/>
              </a:rPr>
              <a:t>Short-Term Growth (2023–2025)</a:t>
            </a:r>
            <a:r>
              <a:rPr lang="en" sz="1200">
                <a:solidFill>
                  <a:schemeClr val="accent1"/>
                </a:solidFill>
                <a:latin typeface="Times New Roman"/>
                <a:ea typeface="Times New Roman"/>
                <a:cs typeface="Times New Roman"/>
                <a:sym typeface="Times New Roman"/>
              </a:rPr>
              <a:t>: Data Scientists are the </a:t>
            </a:r>
            <a:r>
              <a:rPr b="1" lang="en" sz="1200">
                <a:solidFill>
                  <a:schemeClr val="accent1"/>
                </a:solidFill>
                <a:latin typeface="Times New Roman"/>
                <a:ea typeface="Times New Roman"/>
                <a:cs typeface="Times New Roman"/>
                <a:sym typeface="Times New Roman"/>
              </a:rPr>
              <a:t>fastest-growing occupation</a:t>
            </a:r>
            <a:r>
              <a:rPr lang="en" sz="1200">
                <a:solidFill>
                  <a:schemeClr val="accent1"/>
                </a:solidFill>
                <a:latin typeface="Times New Roman"/>
                <a:ea typeface="Times New Roman"/>
                <a:cs typeface="Times New Roman"/>
                <a:sym typeface="Times New Roman"/>
              </a:rPr>
              <a:t>.</a:t>
            </a:r>
            <a:endParaRPr sz="1200">
              <a:solidFill>
                <a:schemeClr val="accen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solidFill>
                  <a:schemeClr val="accent1"/>
                </a:solidFill>
                <a:latin typeface="Times New Roman"/>
                <a:ea typeface="Times New Roman"/>
                <a:cs typeface="Times New Roman"/>
                <a:sym typeface="Times New Roman"/>
              </a:rPr>
              <a:t>Long-Term Growth (2022–2032)</a:t>
            </a:r>
            <a:r>
              <a:rPr lang="en" sz="1200">
                <a:solidFill>
                  <a:schemeClr val="accent1"/>
                </a:solidFill>
                <a:latin typeface="Times New Roman"/>
                <a:ea typeface="Times New Roman"/>
                <a:cs typeface="Times New Roman"/>
                <a:sym typeface="Times New Roman"/>
              </a:rPr>
              <a:t>: Sustained demand in </a:t>
            </a:r>
            <a:r>
              <a:rPr b="1" lang="en" sz="1200">
                <a:solidFill>
                  <a:schemeClr val="accent1"/>
                </a:solidFill>
                <a:latin typeface="Times New Roman"/>
                <a:ea typeface="Times New Roman"/>
                <a:cs typeface="Times New Roman"/>
                <a:sym typeface="Times New Roman"/>
              </a:rPr>
              <a:t>data analytics</a:t>
            </a:r>
            <a:r>
              <a:rPr lang="en" sz="1200">
                <a:solidFill>
                  <a:schemeClr val="accent1"/>
                </a:solidFill>
                <a:latin typeface="Times New Roman"/>
                <a:ea typeface="Times New Roman"/>
                <a:cs typeface="Times New Roman"/>
                <a:sym typeface="Times New Roman"/>
              </a:rPr>
              <a:t>, </a:t>
            </a:r>
            <a:r>
              <a:rPr b="1" lang="en" sz="1200">
                <a:solidFill>
                  <a:schemeClr val="accent1"/>
                </a:solidFill>
                <a:latin typeface="Times New Roman"/>
                <a:ea typeface="Times New Roman"/>
                <a:cs typeface="Times New Roman"/>
                <a:sym typeface="Times New Roman"/>
              </a:rPr>
              <a:t>big data</a:t>
            </a:r>
            <a:r>
              <a:rPr lang="en" sz="1200">
                <a:solidFill>
                  <a:schemeClr val="accent1"/>
                </a:solidFill>
                <a:latin typeface="Times New Roman"/>
                <a:ea typeface="Times New Roman"/>
                <a:cs typeface="Times New Roman"/>
                <a:sym typeface="Times New Roman"/>
              </a:rPr>
              <a:t>, and </a:t>
            </a:r>
            <a:r>
              <a:rPr b="1" lang="en" sz="1200">
                <a:solidFill>
                  <a:schemeClr val="accent1"/>
                </a:solidFill>
                <a:latin typeface="Times New Roman"/>
                <a:ea typeface="Times New Roman"/>
                <a:cs typeface="Times New Roman"/>
                <a:sym typeface="Times New Roman"/>
              </a:rPr>
              <a:t>business intelligence</a:t>
            </a:r>
            <a:r>
              <a:rPr lang="en" sz="1200">
                <a:solidFill>
                  <a:schemeClr val="accent1"/>
                </a:solidFill>
                <a:latin typeface="Times New Roman"/>
                <a:ea typeface="Times New Roman"/>
                <a:cs typeface="Times New Roman"/>
                <a:sym typeface="Times New Roman"/>
              </a:rPr>
              <a:t>.</a:t>
            </a:r>
            <a:endParaRPr b="1" sz="1200">
              <a:solidFill>
                <a:schemeClr val="accen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200">
                <a:solidFill>
                  <a:schemeClr val="accent1"/>
                </a:solidFill>
                <a:latin typeface="Times New Roman"/>
                <a:ea typeface="Times New Roman"/>
                <a:cs typeface="Times New Roman"/>
                <a:sym typeface="Times New Roman"/>
              </a:rPr>
              <a:t>INFO Skills Match:</a:t>
            </a:r>
            <a:endParaRPr b="1"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Python for data analysis</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Statistical analysis and spreadsheet modeling</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Database Systems, Data Management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Data visualization, bias recognition, and practical projects</a:t>
            </a:r>
            <a:endParaRPr sz="1200">
              <a:solidFill>
                <a:schemeClr val="accen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solidFill>
                  <a:schemeClr val="accent1"/>
                </a:solidFill>
                <a:latin typeface="Times New Roman"/>
                <a:ea typeface="Times New Roman"/>
                <a:cs typeface="Times New Roman"/>
                <a:sym typeface="Times New Roman"/>
              </a:rPr>
              <a:t>Courses that offer these skills: INST126, INST127, INST314, INST326, INST327, INST354, INST414, INST447, INST452, INST462</a:t>
            </a:r>
            <a:endParaRPr sz="1200">
              <a:solidFill>
                <a:schemeClr val="accent1"/>
              </a:solidFill>
              <a:latin typeface="Times New Roman"/>
              <a:ea typeface="Times New Roman"/>
              <a:cs typeface="Times New Roman"/>
              <a:sym typeface="Times New Roman"/>
            </a:endParaRPr>
          </a:p>
        </p:txBody>
      </p:sp>
      <p:sp>
        <p:nvSpPr>
          <p:cNvPr id="397" name="Google Shape;397;p48"/>
          <p:cNvSpPr txBox="1"/>
          <p:nvPr/>
        </p:nvSpPr>
        <p:spPr>
          <a:xfrm>
            <a:off x="4494575" y="3403425"/>
            <a:ext cx="3000000" cy="137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chemeClr val="accent1"/>
                </a:solidFill>
                <a:latin typeface="Times New Roman"/>
                <a:ea typeface="Times New Roman"/>
                <a:cs typeface="Times New Roman"/>
                <a:sym typeface="Times New Roman"/>
              </a:rPr>
              <a:t>Target Job Titles:</a:t>
            </a:r>
            <a:endParaRPr b="1"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Data Analyst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Business Intelligence Analyst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Data Scientist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Data Engineer</a:t>
            </a:r>
            <a:endParaRPr sz="1200">
              <a:solidFill>
                <a:schemeClr val="accent1"/>
              </a:solidFill>
              <a:latin typeface="Times New Roman"/>
              <a:ea typeface="Times New Roman"/>
              <a:cs typeface="Times New Roman"/>
              <a:sym typeface="Times New Roman"/>
            </a:endParaRPr>
          </a:p>
        </p:txBody>
      </p:sp>
      <p:pic>
        <p:nvPicPr>
          <p:cNvPr id="398" name="Google Shape;398;p48"/>
          <p:cNvPicPr preferRelativeResize="0"/>
          <p:nvPr/>
        </p:nvPicPr>
        <p:blipFill>
          <a:blip r:embed="rId3">
            <a:alphaModFix/>
          </a:blip>
          <a:stretch>
            <a:fillRect/>
          </a:stretch>
        </p:blipFill>
        <p:spPr>
          <a:xfrm>
            <a:off x="4494574" y="878642"/>
            <a:ext cx="4119574" cy="24727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49"/>
          <p:cNvSpPr txBox="1"/>
          <p:nvPr>
            <p:ph type="title"/>
          </p:nvPr>
        </p:nvSpPr>
        <p:spPr>
          <a:xfrm>
            <a:off x="2276700" y="315850"/>
            <a:ext cx="4590600" cy="5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Cybersecurity &amp; Information Security</a:t>
            </a:r>
            <a:r>
              <a:rPr lang="en" sz="1600">
                <a:latin typeface="Times New Roman"/>
                <a:ea typeface="Times New Roman"/>
                <a:cs typeface="Times New Roman"/>
                <a:sym typeface="Times New Roman"/>
              </a:rPr>
              <a:t> Workforce Needs</a:t>
            </a:r>
            <a:endParaRPr sz="1600"/>
          </a:p>
        </p:txBody>
      </p:sp>
      <p:sp>
        <p:nvSpPr>
          <p:cNvPr id="405" name="Google Shape;405;p49"/>
          <p:cNvSpPr txBox="1"/>
          <p:nvPr/>
        </p:nvSpPr>
        <p:spPr>
          <a:xfrm>
            <a:off x="720675" y="643325"/>
            <a:ext cx="7453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406" name="Google Shape;406;p49"/>
          <p:cNvSpPr txBox="1"/>
          <p:nvPr/>
        </p:nvSpPr>
        <p:spPr>
          <a:xfrm>
            <a:off x="2732325" y="1370675"/>
            <a:ext cx="34860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p:txBody>
      </p:sp>
      <p:sp>
        <p:nvSpPr>
          <p:cNvPr id="407" name="Google Shape;407;p49"/>
          <p:cNvSpPr txBox="1"/>
          <p:nvPr/>
        </p:nvSpPr>
        <p:spPr>
          <a:xfrm>
            <a:off x="272750" y="998550"/>
            <a:ext cx="4538100" cy="325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chemeClr val="accent1"/>
                </a:solidFill>
                <a:latin typeface="Times New Roman"/>
                <a:ea typeface="Times New Roman"/>
                <a:cs typeface="Times New Roman"/>
                <a:sym typeface="Times New Roman"/>
              </a:rPr>
              <a:t>Workforce Need:</a:t>
            </a:r>
            <a:endParaRPr b="1"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Top Long-Term Need: Information Security Analysts</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Consistent demand across public sector, healthcare, and finance</a:t>
            </a:r>
            <a:endParaRPr sz="1200">
              <a:solidFill>
                <a:schemeClr val="accen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200">
                <a:solidFill>
                  <a:schemeClr val="accent1"/>
                </a:solidFill>
                <a:latin typeface="Times New Roman"/>
                <a:ea typeface="Times New Roman"/>
                <a:cs typeface="Times New Roman"/>
                <a:sym typeface="Times New Roman"/>
              </a:rPr>
              <a:t>INFO Skills Match:</a:t>
            </a:r>
            <a:endParaRPr b="1"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20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Risk assessment, threat modeling, intrusion detection</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Hands-on with tools like VPNs, firewalls, encryption methods</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Courses emphasizing governance, compliance, and policy writing</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Security labs, ethical hacking, and real-world security simulations</a:t>
            </a:r>
            <a:endParaRPr sz="1200">
              <a:solidFill>
                <a:schemeClr val="accen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accent1"/>
                </a:solidFill>
                <a:latin typeface="Times New Roman"/>
                <a:ea typeface="Times New Roman"/>
                <a:cs typeface="Times New Roman"/>
                <a:sym typeface="Times New Roman"/>
              </a:rPr>
              <a:t>Courses that offer these skills: INST126, INST127, INST326, INST346,  </a:t>
            </a:r>
            <a:r>
              <a:rPr lang="en" sz="1200">
                <a:solidFill>
                  <a:schemeClr val="accent1"/>
                </a:solidFill>
                <a:latin typeface="Times New Roman"/>
                <a:ea typeface="Times New Roman"/>
                <a:cs typeface="Times New Roman"/>
                <a:sym typeface="Times New Roman"/>
              </a:rPr>
              <a:t>INST364, INST366, INST455, INST456, INST464, INST467</a:t>
            </a:r>
            <a:endParaRPr sz="1200">
              <a:solidFill>
                <a:schemeClr val="accent1"/>
              </a:solidFill>
              <a:latin typeface="Times New Roman"/>
              <a:ea typeface="Times New Roman"/>
              <a:cs typeface="Times New Roman"/>
              <a:sym typeface="Times New Roman"/>
            </a:endParaRPr>
          </a:p>
        </p:txBody>
      </p:sp>
      <p:sp>
        <p:nvSpPr>
          <p:cNvPr id="408" name="Google Shape;408;p49"/>
          <p:cNvSpPr txBox="1"/>
          <p:nvPr/>
        </p:nvSpPr>
        <p:spPr>
          <a:xfrm>
            <a:off x="5472450" y="3571525"/>
            <a:ext cx="3000000" cy="145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chemeClr val="accent1"/>
                </a:solidFill>
                <a:latin typeface="Times New Roman"/>
                <a:ea typeface="Times New Roman"/>
                <a:cs typeface="Times New Roman"/>
                <a:sym typeface="Times New Roman"/>
              </a:rPr>
              <a:t>Target Job Titles:</a:t>
            </a:r>
            <a:endParaRPr b="1"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20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Cybersecurity Analyst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Information Security Officer</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SOC Analyst</a:t>
            </a:r>
            <a:endParaRPr sz="1200">
              <a:solidFill>
                <a:schemeClr val="accen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accent1"/>
              </a:buClr>
              <a:buSzPts val="1200"/>
              <a:buFont typeface="Times New Roman"/>
              <a:buChar char="●"/>
            </a:pPr>
            <a:r>
              <a:rPr lang="en" sz="1200">
                <a:solidFill>
                  <a:schemeClr val="accent1"/>
                </a:solidFill>
                <a:latin typeface="Times New Roman"/>
                <a:ea typeface="Times New Roman"/>
                <a:cs typeface="Times New Roman"/>
                <a:sym typeface="Times New Roman"/>
              </a:rPr>
              <a:t>Governance, Risk, &amp; Compliance (GRC) Specialist</a:t>
            </a:r>
            <a:endParaRPr sz="1200">
              <a:solidFill>
                <a:schemeClr val="accent1"/>
              </a:solidFill>
              <a:latin typeface="Times New Roman"/>
              <a:ea typeface="Times New Roman"/>
              <a:cs typeface="Times New Roman"/>
              <a:sym typeface="Times New Roman"/>
            </a:endParaRPr>
          </a:p>
        </p:txBody>
      </p:sp>
      <p:pic>
        <p:nvPicPr>
          <p:cNvPr id="409" name="Google Shape;409;p49"/>
          <p:cNvPicPr preferRelativeResize="0"/>
          <p:nvPr/>
        </p:nvPicPr>
        <p:blipFill rotWithShape="1">
          <a:blip r:embed="rId3">
            <a:alphaModFix/>
          </a:blip>
          <a:srcRect b="19581" l="0" r="0" t="0"/>
          <a:stretch/>
        </p:blipFill>
        <p:spPr>
          <a:xfrm>
            <a:off x="5268525" y="938688"/>
            <a:ext cx="3313400" cy="2572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